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handoutMasterIdLst>
    <p:handoutMasterId r:id="rId14"/>
  </p:handoutMasterIdLst>
  <p:sldIdLst>
    <p:sldId id="256" r:id="rId3"/>
    <p:sldId id="303" r:id="rId4"/>
    <p:sldId id="293" r:id="rId5"/>
    <p:sldId id="294" r:id="rId6"/>
    <p:sldId id="295" r:id="rId7"/>
    <p:sldId id="296" r:id="rId8"/>
    <p:sldId id="298" r:id="rId9"/>
    <p:sldId id="299" r:id="rId10"/>
    <p:sldId id="297" r:id="rId11"/>
    <p:sldId id="301" r:id="rId12"/>
  </p:sldIdLst>
  <p:sldSz cx="9144000" cy="6858000" type="screen4x3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" name="Дата 2"/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4" name="Нижний колонтитул 3"/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4A9DEDF-BA21-4F10-99EB-5230736DEDB1}" type="slidenum">
              <a:rPr/>
              <a:pPr marL="0" marR="0" lvl="0" indent="0" algn="r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4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‹#›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Lucida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905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endParaRPr lang="ru-RU"/>
          </a:p>
        </p:txBody>
      </p:sp>
      <p:sp>
        <p:nvSpPr>
          <p:cNvPr id="4" name="Верхний колонтитул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5" name="Дата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4C0992CF-CD3A-456C-9BA8-1978D8ABEB68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876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ru-RU" sz="2000" b="0" i="0" u="none" strike="noStrike" kern="1200" cap="none" spc="0" baseline="0">
        <a:solidFill>
          <a:srgbClr val="000000"/>
        </a:solidFill>
        <a:uFillTx/>
        <a:latin typeface="Arial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40D5BBA-6744-48CC-9AB3-E0150736A181}" type="slidenum">
              <a:rPr/>
              <a:pPr marL="0" marR="0" lvl="0" indent="0" algn="r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538240D-4D72-4E59-A543-6EE9A21AABDB}" type="slidenum">
              <a:rPr/>
              <a:pPr marL="0" marR="0" lvl="0" indent="0" algn="r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538240D-4D72-4E59-A543-6EE9A21AABDB}" type="slidenum">
              <a:rPr/>
              <a:pPr marL="0" marR="0" lvl="0" indent="0" algn="r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3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538240D-4D72-4E59-A543-6EE9A21AABDB}" type="slidenum">
              <a:rPr/>
              <a:pPr marL="0" marR="0" lvl="0" indent="0" algn="r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4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538240D-4D72-4E59-A543-6EE9A21AABDB}" type="slidenum">
              <a:rPr/>
              <a:pPr marL="0" marR="0" lvl="0" indent="0" algn="r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5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538240D-4D72-4E59-A543-6EE9A21AABDB}" type="slidenum">
              <a:rPr/>
              <a:pPr marL="0" marR="0" lvl="0" indent="0" algn="r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6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538240D-4D72-4E59-A543-6EE9A21AABDB}" type="slidenum">
              <a:rPr/>
              <a:pPr marL="0" marR="0" lvl="0" indent="0" algn="r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8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538240D-4D72-4E59-A543-6EE9A21AABDB}" type="slidenum">
              <a:rPr/>
              <a:pPr marL="0" marR="0" lvl="0" indent="0" algn="r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9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538240D-4D72-4E59-A543-6EE9A21AABDB}" type="slidenum">
              <a:rPr/>
              <a:pPr marL="0" marR="0" lvl="0" indent="0" algn="r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10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ctrTitle"/>
          </p:nvPr>
        </p:nvSpPr>
        <p:spPr>
          <a:xfrm>
            <a:off x="1143000" y="1122361"/>
            <a:ext cx="6858000" cy="2387598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algn="ctr">
              <a:defRPr/>
            </a:lvl1pPr>
          </a:lstStyle>
          <a:p>
            <a:pPr lvl="0"/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0162381-99D8-40C3-8761-97BC4725E336}" type="datetime1">
              <a:rPr lang="ru-RU"/>
              <a:pPr lvl="0"/>
              <a:t>24.03.2022</a:t>
            </a:fld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DB8FFD3-DCEB-4FF2-94D1-72B363E06B77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020470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18315E-5048-4CDB-B0E3-D8BECBFB15D4}" type="datetime1">
              <a:rPr lang="ru-RU"/>
              <a:pPr lvl="0"/>
              <a:t>24.03.2022</a:t>
            </a:fld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67ADFD5-BE39-4C4F-9079-7FFD66217C29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20234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 txBox="1">
            <a:spLocks noGrp="1"/>
          </p:cNvSpPr>
          <p:nvPr>
            <p:ph type="title" orient="vert"/>
          </p:nvPr>
        </p:nvSpPr>
        <p:spPr>
          <a:xfrm>
            <a:off x="6515099" y="431797"/>
            <a:ext cx="1943100" cy="3168652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 txBox="1">
            <a:spLocks noGrp="1"/>
          </p:cNvSpPr>
          <p:nvPr>
            <p:ph type="body" orient="vert" idx="1"/>
          </p:nvPr>
        </p:nvSpPr>
        <p:spPr>
          <a:xfrm>
            <a:off x="685800" y="431797"/>
            <a:ext cx="5676896" cy="3168652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89EC951-E794-43BB-BB4C-50AE5935AE71}" type="datetime1">
              <a:rPr lang="ru-RU"/>
              <a:pPr lvl="0"/>
              <a:t>24.03.2022</a:t>
            </a:fld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7C62DA-3BB4-49ED-94EA-3D68C9AB394E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48755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Автор и дата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450503" y="5929931"/>
            <a:ext cx="8239126" cy="318490"/>
          </a:xfrm>
          <a:prstGeom prst="rect">
            <a:avLst/>
          </a:prstGeom>
        </p:spPr>
        <p:txBody>
          <a:bodyPr lIns="19202" tIns="19202" rIns="19202" bIns="19202"/>
          <a:lstStyle>
            <a:lvl1pPr marL="0" indent="0" defTabSz="346710">
              <a:lnSpc>
                <a:spcPct val="100000"/>
              </a:lnSpc>
              <a:spcBef>
                <a:spcPts val="0"/>
              </a:spcBef>
              <a:buSzTx/>
              <a:buNone/>
              <a:defRPr sz="1500" b="1"/>
            </a:lvl1pPr>
          </a:lstStyle>
          <a:p>
            <a:r>
              <a:t>Автор и дата</a:t>
            </a:r>
          </a:p>
        </p:txBody>
      </p:sp>
      <p:sp>
        <p:nvSpPr>
          <p:cNvPr id="12" name="Заголовок презентации"/>
          <p:cNvSpPr txBox="1">
            <a:spLocks noGrp="1"/>
          </p:cNvSpPr>
          <p:nvPr>
            <p:ph type="title" hasCustomPrompt="1"/>
          </p:nvPr>
        </p:nvSpPr>
        <p:spPr>
          <a:xfrm>
            <a:off x="452436" y="1287496"/>
            <a:ext cx="8239127" cy="2324101"/>
          </a:xfrm>
          <a:prstGeom prst="rect">
            <a:avLst/>
          </a:prstGeom>
        </p:spPr>
        <p:txBody>
          <a:bodyPr anchor="b"/>
          <a:lstStyle>
            <a:lvl1pPr>
              <a:defRPr sz="4900" spc="-97"/>
            </a:lvl1pPr>
          </a:lstStyle>
          <a:p>
            <a:r>
              <a:t>Заголовок презентации</a:t>
            </a:r>
          </a:p>
        </p:txBody>
      </p:sp>
      <p:sp>
        <p:nvSpPr>
          <p:cNvPr id="13" name="Уровень текста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450504" y="3611595"/>
            <a:ext cx="8239125" cy="952501"/>
          </a:xfrm>
          <a:prstGeom prst="rect">
            <a:avLst/>
          </a:prstGeom>
        </p:spPr>
        <p:txBody>
          <a:bodyPr/>
          <a:lstStyle>
            <a:lvl1pPr marL="0" indent="0" defTabSz="346710">
              <a:lnSpc>
                <a:spcPct val="100000"/>
              </a:lnSpc>
              <a:spcBef>
                <a:spcPts val="0"/>
              </a:spcBef>
              <a:buSzTx/>
              <a:buNone/>
              <a:defRPr sz="2300" b="1"/>
            </a:lvl1pPr>
            <a:lvl2pPr marL="0" indent="192024" defTabSz="346710">
              <a:lnSpc>
                <a:spcPct val="100000"/>
              </a:lnSpc>
              <a:spcBef>
                <a:spcPts val="0"/>
              </a:spcBef>
              <a:buSzTx/>
              <a:buNone/>
              <a:defRPr sz="2300" b="1"/>
            </a:lvl2pPr>
            <a:lvl3pPr marL="0" indent="384048" defTabSz="346710">
              <a:lnSpc>
                <a:spcPct val="100000"/>
              </a:lnSpc>
              <a:spcBef>
                <a:spcPts val="0"/>
              </a:spcBef>
              <a:buSzTx/>
              <a:buNone/>
              <a:defRPr sz="2300" b="1"/>
            </a:lvl3pPr>
            <a:lvl4pPr marL="0" indent="576072" defTabSz="346710">
              <a:lnSpc>
                <a:spcPct val="100000"/>
              </a:lnSpc>
              <a:spcBef>
                <a:spcPts val="0"/>
              </a:spcBef>
              <a:buSzTx/>
              <a:buNone/>
              <a:defRPr sz="2300" b="1"/>
            </a:lvl4pPr>
            <a:lvl5pPr marL="0" indent="768096" defTabSz="346710">
              <a:lnSpc>
                <a:spcPct val="100000"/>
              </a:lnSpc>
              <a:spcBef>
                <a:spcPts val="0"/>
              </a:spcBef>
              <a:buSzTx/>
              <a:buNone/>
              <a:defRPr sz="2300" b="1"/>
            </a:lvl5pPr>
          </a:lstStyle>
          <a:p>
            <a:r>
              <a:t>Подзаголовок презентации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232718093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ctrTitle"/>
          </p:nvPr>
        </p:nvSpPr>
        <p:spPr>
          <a:xfrm>
            <a:off x="1143000" y="1122361"/>
            <a:ext cx="6858000" cy="2387598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algn="ctr">
              <a:buNone/>
              <a:defRPr/>
            </a:lvl1pPr>
          </a:lstStyle>
          <a:p>
            <a:pPr lvl="0"/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0352D94-8B87-479F-B6CD-2FE39F1A7742}" type="datetime1">
              <a:rPr lang="ru-RU"/>
              <a:pPr lvl="0"/>
              <a:t>24.03.2022</a:t>
            </a:fld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15A0F30-7496-46AE-A6BE-713A1BAAA0D6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28514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E0CB789-DAD0-4FDD-87D8-4A2D1BB14817}" type="datetime1">
              <a:rPr lang="ru-RU"/>
              <a:pPr lvl="0"/>
              <a:t>24.03.2022</a:t>
            </a:fld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AAD968-5DDC-49FF-96E2-E212BE85DA63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42644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1D011E1-E723-4801-B000-7465E19ADFD2}" type="datetime1">
              <a:rPr lang="ru-RU"/>
              <a:pPr lvl="0"/>
              <a:t>24.03.2022</a:t>
            </a:fld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43D46C2-36C7-4404-902D-91A353441154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695852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43DA4CD-3610-45E0-A64D-4D64A23CED15}" type="datetime1">
              <a:rPr lang="ru-RU"/>
              <a:pPr lvl="0"/>
              <a:t>24.03.2022</a:t>
            </a:fld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2895D2E-40C5-4A4D-BF35-5DC9975B3FBA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667897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630241" y="365129"/>
            <a:ext cx="78867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630241" y="1681160"/>
            <a:ext cx="3868734" cy="823910"/>
          </a:xfrm>
        </p:spPr>
        <p:txBody>
          <a:bodyPr anchor="b"/>
          <a:lstStyle>
            <a:lvl1pPr>
              <a:buNone/>
              <a:defRPr b="1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 txBox="1">
            <a:spLocks noGrp="1"/>
          </p:cNvSpPr>
          <p:nvPr>
            <p:ph idx="2"/>
          </p:nvPr>
        </p:nvSpPr>
        <p:spPr>
          <a:xfrm>
            <a:off x="630241" y="2505071"/>
            <a:ext cx="386873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791" cy="823910"/>
          </a:xfrm>
        </p:spPr>
        <p:txBody>
          <a:bodyPr anchor="b"/>
          <a:lstStyle>
            <a:lvl1pPr>
              <a:buNone/>
              <a:defRPr b="1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791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EB899FC-EB85-4931-B0E7-C7F10177764E}" type="datetime1">
              <a:rPr lang="ru-RU"/>
              <a:pPr lvl="0"/>
              <a:t>24.03.2022</a:t>
            </a:fld>
            <a:endParaRPr lang="ru-RU"/>
          </a:p>
        </p:txBody>
      </p:sp>
      <p:sp>
        <p:nvSpPr>
          <p:cNvPr id="8" name="Нижний колонтитул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9" name="Номер слайда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E58085A-CFF3-41B8-9F24-A75C0EF8D057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169289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FAC92B1-7919-4CD6-A7B3-408E45170133}" type="datetime1">
              <a:rPr lang="ru-RU"/>
              <a:pPr lvl="0"/>
              <a:t>24.03.2022</a:t>
            </a:fld>
            <a:endParaRPr lang="ru-RU"/>
          </a:p>
        </p:txBody>
      </p:sp>
      <p:sp>
        <p:nvSpPr>
          <p:cNvPr id="4" name="Нижний колонтитул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BBACC41-D68F-44F4-BF17-8C5E0BC37333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533623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4FBBFB6-3589-457F-8DF3-1745EB84BDDE}" type="datetime1">
              <a:rPr lang="ru-RU"/>
              <a:pPr lvl="0"/>
              <a:t>24.03.2022</a:t>
            </a:fld>
            <a:endParaRPr lang="ru-RU"/>
          </a:p>
        </p:txBody>
      </p:sp>
      <p:sp>
        <p:nvSpPr>
          <p:cNvPr id="3" name="Нижний колонтитул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4" name="Номер слайда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79E39BB-38FE-4DD6-955C-884C1EC739F1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36706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02CD6F8-CA51-420F-A99F-FD7EF798ACD4}" type="datetime1">
              <a:rPr lang="ru-RU"/>
              <a:pPr lvl="0"/>
              <a:t>24.03.2022</a:t>
            </a:fld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C3E0583-59C9-4C4C-BC39-4A1E39A38856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024469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630241" y="457200"/>
            <a:ext cx="294957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 txBox="1">
            <a:spLocks noGrp="1"/>
          </p:cNvSpPr>
          <p:nvPr>
            <p:ph idx="1"/>
          </p:nvPr>
        </p:nvSpPr>
        <p:spPr>
          <a:xfrm>
            <a:off x="3887791" y="987423"/>
            <a:ext cx="4629149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 txBox="1">
            <a:spLocks noGrp="1"/>
          </p:cNvSpPr>
          <p:nvPr>
            <p:ph type="body" idx="2"/>
          </p:nvPr>
        </p:nvSpPr>
        <p:spPr>
          <a:xfrm>
            <a:off x="630241" y="2057400"/>
            <a:ext cx="2949570" cy="3811584"/>
          </a:xfrm>
        </p:spPr>
        <p:txBody>
          <a:bodyPr/>
          <a:lstStyle>
            <a:lvl1pPr>
              <a:buNone/>
              <a:defRPr sz="16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91A43A8-2AD8-4B11-A517-923A20BF37D1}" type="datetime1">
              <a:rPr lang="ru-RU"/>
              <a:pPr lvl="0"/>
              <a:t>24.03.2022</a:t>
            </a:fld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1805A49-72BA-43F1-A28A-8F0A57F06091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489563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630241" y="457200"/>
            <a:ext cx="294957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 txBox="1">
            <a:spLocks noGrp="1"/>
          </p:cNvSpPr>
          <p:nvPr>
            <p:ph type="pic" idx="1"/>
          </p:nvPr>
        </p:nvSpPr>
        <p:spPr>
          <a:xfrm>
            <a:off x="3887791" y="987423"/>
            <a:ext cx="4629149" cy="4873623"/>
          </a:xfrm>
        </p:spPr>
        <p:txBody>
          <a:bodyPr/>
          <a:lstStyle>
            <a:lvl1pPr>
              <a:buNone/>
              <a:defRPr sz="3200"/>
            </a:lvl1pPr>
          </a:lstStyle>
          <a:p>
            <a:pPr lvl="0"/>
            <a:endParaRPr lang="ru-RU"/>
          </a:p>
        </p:txBody>
      </p:sp>
      <p:sp>
        <p:nvSpPr>
          <p:cNvPr id="4" name="Текст 3"/>
          <p:cNvSpPr txBox="1">
            <a:spLocks noGrp="1"/>
          </p:cNvSpPr>
          <p:nvPr>
            <p:ph type="body" idx="2"/>
          </p:nvPr>
        </p:nvSpPr>
        <p:spPr>
          <a:xfrm>
            <a:off x="630241" y="2057400"/>
            <a:ext cx="2949570" cy="3811584"/>
          </a:xfrm>
        </p:spPr>
        <p:txBody>
          <a:bodyPr/>
          <a:lstStyle>
            <a:lvl1pPr>
              <a:buNone/>
              <a:defRPr sz="16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83E5B78-E54A-4D2D-A9CB-558AB5874B1B}" type="datetime1">
              <a:rPr lang="ru-RU"/>
              <a:pPr lvl="0"/>
              <a:t>24.03.2022</a:t>
            </a:fld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00483C8-E8BD-4D09-A8C7-F273E6AECFCC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025941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0A12857-158E-413C-920F-8482CD614BD6}" type="datetime1">
              <a:rPr lang="ru-RU"/>
              <a:pPr lvl="0"/>
              <a:t>24.03.2022</a:t>
            </a:fld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469554A-9E5E-4CE2-A806-580F1DCC6DEB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081029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0D13A43-066B-4A89-B7A1-DC3CC9177566}" type="datetime1">
              <a:rPr lang="ru-RU"/>
              <a:pPr lvl="0"/>
              <a:t>24.03.2022</a:t>
            </a:fld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C009A7D-C6EB-430D-9B99-182158605403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44266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ABD5F6-207E-41E6-847F-F3E54BC38C1C}" type="datetime1">
              <a:rPr lang="ru-RU"/>
              <a:pPr lvl="0"/>
              <a:t>24.03.2022</a:t>
            </a:fld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268CD5E-DAFC-4C48-BD5C-695672BD1287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12088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 txBox="1">
            <a:spLocks noGrp="1"/>
          </p:cNvSpPr>
          <p:nvPr>
            <p:ph idx="1"/>
          </p:nvPr>
        </p:nvSpPr>
        <p:spPr>
          <a:xfrm>
            <a:off x="1871667" y="431797"/>
            <a:ext cx="2443157" cy="302418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 txBox="1">
            <a:spLocks noGrp="1"/>
          </p:cNvSpPr>
          <p:nvPr>
            <p:ph idx="2"/>
          </p:nvPr>
        </p:nvSpPr>
        <p:spPr>
          <a:xfrm>
            <a:off x="4467228" y="431797"/>
            <a:ext cx="2444748" cy="302418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3F85222-DEF1-4266-8E42-B8FC8FBEC8A0}" type="datetime1">
              <a:rPr lang="ru-RU"/>
              <a:pPr lvl="0"/>
              <a:t>24.03.2022</a:t>
            </a:fld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8BAD15-A76C-4B0B-B6B1-4C87403EB16B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72644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630241" y="365129"/>
            <a:ext cx="78867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630241" y="1681160"/>
            <a:ext cx="3868734" cy="823910"/>
          </a:xfrm>
        </p:spPr>
        <p:txBody>
          <a:bodyPr anchor="b"/>
          <a:lstStyle>
            <a:lvl1pPr>
              <a:defRPr b="1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 txBox="1">
            <a:spLocks noGrp="1"/>
          </p:cNvSpPr>
          <p:nvPr>
            <p:ph idx="2"/>
          </p:nvPr>
        </p:nvSpPr>
        <p:spPr>
          <a:xfrm>
            <a:off x="630241" y="2505071"/>
            <a:ext cx="386873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791" cy="823910"/>
          </a:xfrm>
        </p:spPr>
        <p:txBody>
          <a:bodyPr anchor="b"/>
          <a:lstStyle>
            <a:lvl1pPr>
              <a:defRPr b="1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791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DA18217-E0CD-4142-98A5-C9701EEF93CC}" type="datetime1">
              <a:rPr lang="ru-RU"/>
              <a:pPr lvl="0"/>
              <a:t>24.03.2022</a:t>
            </a:fld>
            <a:endParaRPr lang="ru-RU"/>
          </a:p>
        </p:txBody>
      </p:sp>
      <p:sp>
        <p:nvSpPr>
          <p:cNvPr id="8" name="Нижний колонтитул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9" name="Номер слайда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7B0B357-E20C-4675-8F1E-8CE70ABD9118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897486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249FA7-82CA-4F83-B4C4-964BC7DDF827}" type="datetime1">
              <a:rPr lang="ru-RU"/>
              <a:pPr lvl="0"/>
              <a:t>24.03.2022</a:t>
            </a:fld>
            <a:endParaRPr lang="ru-RU"/>
          </a:p>
        </p:txBody>
      </p:sp>
      <p:sp>
        <p:nvSpPr>
          <p:cNvPr id="4" name="Нижний колонтитул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136ECEC-0733-4129-8751-A152CCDB9FB9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71646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5956786-9872-41CE-A86D-225D64AB26AD}" type="datetime1">
              <a:rPr lang="ru-RU"/>
              <a:pPr lvl="0"/>
              <a:t>24.03.2022</a:t>
            </a:fld>
            <a:endParaRPr lang="ru-RU"/>
          </a:p>
        </p:txBody>
      </p:sp>
      <p:sp>
        <p:nvSpPr>
          <p:cNvPr id="3" name="Нижний колонтитул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4" name="Номер слайда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17252D6-6CDC-4127-B7E0-710728AB5719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129348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630241" y="457200"/>
            <a:ext cx="294957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 txBox="1">
            <a:spLocks noGrp="1"/>
          </p:cNvSpPr>
          <p:nvPr>
            <p:ph idx="1"/>
          </p:nvPr>
        </p:nvSpPr>
        <p:spPr>
          <a:xfrm>
            <a:off x="3887791" y="987423"/>
            <a:ext cx="4629149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 txBox="1">
            <a:spLocks noGrp="1"/>
          </p:cNvSpPr>
          <p:nvPr>
            <p:ph type="body" idx="2"/>
          </p:nvPr>
        </p:nvSpPr>
        <p:spPr>
          <a:xfrm>
            <a:off x="630241" y="2057400"/>
            <a:ext cx="2949570" cy="3811584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87F6C37-9EDF-4C62-8177-7074333512F4}" type="datetime1">
              <a:rPr lang="ru-RU"/>
              <a:pPr lvl="0"/>
              <a:t>24.03.2022</a:t>
            </a:fld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C4E6756-B9DD-43E5-B02B-D3206BBBDE5B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9654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630241" y="457200"/>
            <a:ext cx="294957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 txBox="1">
            <a:spLocks noGrp="1"/>
          </p:cNvSpPr>
          <p:nvPr>
            <p:ph type="pic" idx="1"/>
          </p:nvPr>
        </p:nvSpPr>
        <p:spPr>
          <a:xfrm>
            <a:off x="3887791" y="987423"/>
            <a:ext cx="4629149" cy="4873623"/>
          </a:xfrm>
        </p:spPr>
        <p:txBody>
          <a:bodyPr/>
          <a:lstStyle>
            <a:lvl1pPr>
              <a:defRPr sz="3200"/>
            </a:lvl1pPr>
          </a:lstStyle>
          <a:p>
            <a:pPr lvl="0"/>
            <a:endParaRPr lang="ru-RU"/>
          </a:p>
        </p:txBody>
      </p:sp>
      <p:sp>
        <p:nvSpPr>
          <p:cNvPr id="4" name="Текст 3"/>
          <p:cNvSpPr txBox="1">
            <a:spLocks noGrp="1"/>
          </p:cNvSpPr>
          <p:nvPr>
            <p:ph type="body" idx="2"/>
          </p:nvPr>
        </p:nvSpPr>
        <p:spPr>
          <a:xfrm>
            <a:off x="630241" y="2057400"/>
            <a:ext cx="2949570" cy="3811584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0CE7F77-98BB-4B34-BB6A-715D4C654C7E}" type="datetime1">
              <a:rPr lang="ru-RU"/>
              <a:pPr lvl="0"/>
              <a:t>24.03.2022</a:t>
            </a:fld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806480D-DC7B-4043-A0F5-8FD2725C9832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343723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685800" y="2130478"/>
            <a:ext cx="7772043" cy="1469523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1" compatLnSpc="1"/>
          <a:lstStyle/>
          <a:p>
            <a:pPr lvl="0"/>
            <a:r>
              <a:rPr lang="ru-RU"/>
              <a:t>Для правки текста заголовка щелкните мышьюОбразец заголовка</a:t>
            </a:r>
          </a:p>
        </p:txBody>
      </p:sp>
      <p:sp>
        <p:nvSpPr>
          <p:cNvPr id="3" name="Дата 3"/>
          <p:cNvSpPr txBox="1">
            <a:spLocks noGrp="1"/>
          </p:cNvSpPr>
          <p:nvPr>
            <p:ph type="dt" sz="half" idx="2"/>
          </p:nvPr>
        </p:nvSpPr>
        <p:spPr>
          <a:xfrm>
            <a:off x="457200" y="6356515"/>
            <a:ext cx="2133359" cy="36468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800" b="0" i="0" u="none" strike="noStrike" kern="1200" cap="none" spc="0" baseline="0">
                <a:solidFill>
                  <a:srgbClr val="000000"/>
                </a:solidFill>
                <a:uFillTx/>
                <a:latin typeface="Calibri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C1FC7442-D850-413C-BB26-50C054CEAFEE}" type="datetime1">
              <a:rPr lang="ru-RU"/>
              <a:pPr lvl="0"/>
              <a:t>24.03.2022</a:t>
            </a:fld>
            <a:endParaRPr lang="ru-RU"/>
          </a:p>
        </p:txBody>
      </p:sp>
      <p:sp>
        <p:nvSpPr>
          <p:cNvPr id="4" name="Нижний колонтитул 4"/>
          <p:cNvSpPr txBox="1">
            <a:spLocks noGrp="1"/>
          </p:cNvSpPr>
          <p:nvPr>
            <p:ph type="ftr" sz="quarter" idx="3"/>
          </p:nvPr>
        </p:nvSpPr>
        <p:spPr>
          <a:xfrm>
            <a:off x="3124075" y="6356515"/>
            <a:ext cx="2895118" cy="36468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5" name="Номер слайда 5"/>
          <p:cNvSpPr txBox="1">
            <a:spLocks noGrp="1"/>
          </p:cNvSpPr>
          <p:nvPr>
            <p:ph type="sldNum" sz="quarter" idx="4"/>
          </p:nvPr>
        </p:nvSpPr>
        <p:spPr>
          <a:xfrm>
            <a:off x="6553084" y="6356515"/>
            <a:ext cx="2133359" cy="36468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800" b="0" i="0" u="none" strike="noStrike" kern="1200" cap="none" spc="0" baseline="0">
                <a:solidFill>
                  <a:srgbClr val="000000"/>
                </a:solidFill>
                <a:uFillTx/>
                <a:latin typeface="Calibri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1BE62BC2-7386-46A2-BEFF-88537409E804}" type="slidenum">
              <a:rPr/>
              <a:pPr lvl="0"/>
              <a:t>‹#›</a:t>
            </a:fld>
            <a:endParaRPr lang="ru-RU"/>
          </a:p>
        </p:txBody>
      </p:sp>
      <p:sp>
        <p:nvSpPr>
          <p:cNvPr id="6" name="Текст 5"/>
          <p:cNvSpPr txBox="1">
            <a:spLocks noGrp="1"/>
          </p:cNvSpPr>
          <p:nvPr>
            <p:ph type="body" idx="1"/>
          </p:nvPr>
        </p:nvSpPr>
        <p:spPr>
          <a:xfrm>
            <a:off x="1871996" y="431999"/>
            <a:ext cx="5039999" cy="302400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2" r:id="rId12"/>
  </p:sldLayoutIdLst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24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Lucida Sans" pitchFamily="2"/>
        </a:defRPr>
      </a:lvl1pPr>
    </p:titleStyle>
    <p:body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ru-RU" sz="24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ru-RU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ru-RU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ru-RU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ru-RU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274676"/>
            <a:ext cx="8229243" cy="1142643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1" compatLnSpc="1"/>
          <a:lstStyle/>
          <a:p>
            <a:pPr lvl="0"/>
            <a:r>
              <a:rPr lang="ru-RU"/>
              <a:t>Для правки текста заголовка щелкните мышьюОбразец заголовка</a:t>
            </a:r>
          </a:p>
        </p:txBody>
      </p:sp>
      <p:sp>
        <p:nvSpPr>
          <p:cNvPr id="3" name="Объект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243" cy="4525557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/>
          <a:lstStyle/>
          <a:p>
            <a:pPr lvl="0"/>
            <a:r>
              <a:rPr lang="ru-RU"/>
              <a:t>Для правки структуры щелкните мышью</a:t>
            </a:r>
          </a:p>
          <a:p>
            <a:pPr lvl="1"/>
            <a:r>
              <a:rPr lang="ru-RU"/>
              <a:t>Второй уровень структуры</a:t>
            </a:r>
          </a:p>
          <a:p>
            <a:pPr lvl="2"/>
            <a:r>
              <a:rPr lang="ru-RU"/>
              <a:t>Третий уровень структуры</a:t>
            </a:r>
          </a:p>
          <a:p>
            <a:pPr lvl="3"/>
            <a:r>
              <a:rPr lang="ru-RU"/>
              <a:t>Четвёртый уровень структуры</a:t>
            </a:r>
          </a:p>
          <a:p>
            <a:pPr lvl="4"/>
            <a:r>
              <a:rPr lang="ru-RU"/>
              <a:t>Пятый уровень структуры</a:t>
            </a:r>
          </a:p>
          <a:p>
            <a:pPr lvl="5"/>
            <a:r>
              <a:rPr lang="ru-RU"/>
              <a:t>Шестой уровень структуры</a:t>
            </a:r>
          </a:p>
          <a:p>
            <a:pPr lvl="6"/>
            <a:r>
              <a:rPr lang="ru-RU"/>
              <a:t>Седьмой уровень структуры</a:t>
            </a:r>
          </a:p>
          <a:p>
            <a:pPr lvl="7"/>
            <a:r>
              <a:rPr lang="ru-RU"/>
              <a:t>Восьмой уровень структуры</a:t>
            </a:r>
          </a:p>
          <a:p>
            <a:pPr lvl="0"/>
            <a:r>
              <a:rPr lang="ru-RU"/>
              <a:t>Девятый уровень структурыОбразец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2"/>
          </p:nvPr>
        </p:nvSpPr>
        <p:spPr>
          <a:xfrm>
            <a:off x="457200" y="6356515"/>
            <a:ext cx="2133359" cy="36468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800" b="0" i="0" u="none" strike="noStrike" kern="1200" cap="none" spc="0" baseline="0">
                <a:solidFill>
                  <a:srgbClr val="000000"/>
                </a:solidFill>
                <a:uFillTx/>
                <a:latin typeface="Calibri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2F67DDE3-1ED0-4786-9796-941CDC5CFF19}" type="datetime1">
              <a:rPr lang="ru-RU"/>
              <a:pPr lvl="0"/>
              <a:t>24.03.2022</a:t>
            </a:fld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3"/>
          </p:nvPr>
        </p:nvSpPr>
        <p:spPr>
          <a:xfrm>
            <a:off x="3124075" y="6356515"/>
            <a:ext cx="2895118" cy="36468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4"/>
          </p:nvPr>
        </p:nvSpPr>
        <p:spPr>
          <a:xfrm>
            <a:off x="6553084" y="6356515"/>
            <a:ext cx="2133359" cy="36468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800" b="0" i="0" u="none" strike="noStrike" kern="1200" cap="none" spc="0" baseline="0">
                <a:solidFill>
                  <a:srgbClr val="000000"/>
                </a:solidFill>
                <a:uFillTx/>
                <a:latin typeface="Calibri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41E7B709-2A9C-481B-B121-1FC1338DCDF5}" type="slidenum">
              <a:rPr/>
              <a:pPr lvl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24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Lucida Sans" pitchFamily="2"/>
        </a:defRPr>
      </a:lvl1pPr>
    </p:titleStyle>
    <p:body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/>
        <a:defRPr lang="ru-RU" sz="24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Lucida Sans" pitchFamily="2"/>
        </a:defRPr>
      </a:lvl1pPr>
      <a:lvl2pPr marL="0" marR="0" lvl="1" indent="0" algn="l" defTabSz="914400" rtl="0" fontAlgn="auto" hangingPunct="1">
        <a:lnSpc>
          <a:spcPct val="100000"/>
        </a:lnSpc>
        <a:spcBef>
          <a:spcPts val="0"/>
        </a:spcBef>
        <a:spcAft>
          <a:spcPts val="1415"/>
        </a:spcAft>
        <a:buSzPct val="75000"/>
        <a:buFont typeface="StarSymbol"/>
        <a:buChar char="–"/>
        <a:tabLst/>
        <a:defRPr lang="ru-RU" sz="24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Lucida Sans" pitchFamily="2"/>
        </a:defRPr>
      </a:lvl2pPr>
      <a:lvl3pPr marL="0" marR="0" lvl="2" indent="0" algn="l" defTabSz="914400" rtl="0" fontAlgn="auto" hangingPunct="1">
        <a:lnSpc>
          <a:spcPct val="10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/>
        <a:defRPr lang="ru-RU" sz="24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Lucida Sans" pitchFamily="2"/>
        </a:defRPr>
      </a:lvl3pPr>
      <a:lvl4pPr marL="0" marR="0" lvl="3" indent="0" algn="l" defTabSz="914400" rtl="0" fontAlgn="auto" hangingPunct="1">
        <a:lnSpc>
          <a:spcPct val="100000"/>
        </a:lnSpc>
        <a:spcBef>
          <a:spcPts val="0"/>
        </a:spcBef>
        <a:spcAft>
          <a:spcPts val="1415"/>
        </a:spcAft>
        <a:buSzPct val="75000"/>
        <a:buFont typeface="StarSymbol"/>
        <a:buChar char="–"/>
        <a:tabLst/>
        <a:defRPr lang="ru-RU" sz="24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Lucida Sans" pitchFamily="2"/>
        </a:defRPr>
      </a:lvl4pPr>
      <a:lvl5pPr marL="0" marR="0" lvl="4" indent="0" algn="l" defTabSz="914400" rtl="0" fontAlgn="auto" hangingPunct="1">
        <a:lnSpc>
          <a:spcPct val="10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/>
        <a:defRPr lang="ru-RU" sz="24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Lucida Sans" pitchFamily="2"/>
        </a:defRPr>
      </a:lvl5pPr>
      <a:lvl6pPr marL="0" marR="0" lvl="5" indent="0" algn="l" defTabSz="914400" rtl="0" fontAlgn="auto" hangingPunct="1">
        <a:lnSpc>
          <a:spcPct val="10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/>
        <a:defRPr lang="ru-RU" sz="24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Lucida Sans" pitchFamily="2"/>
        </a:defRPr>
      </a:lvl6pPr>
      <a:lvl7pPr marL="0" marR="0" lvl="6" indent="0" algn="l" defTabSz="914400" rtl="0" fontAlgn="auto" hangingPunct="1">
        <a:lnSpc>
          <a:spcPct val="10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/>
        <a:defRPr lang="ru-RU" sz="24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Lucida Sans" pitchFamily="2"/>
        </a:defRPr>
      </a:lvl7pPr>
      <a:lvl8pPr marL="0" marR="0" lvl="7" indent="0" algn="l" defTabSz="914400" rtl="0" fontAlgn="auto" hangingPunct="1">
        <a:lnSpc>
          <a:spcPct val="10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/>
        <a:defRPr lang="ru-RU" sz="24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Lucida Sans" pitchFamily="2"/>
        </a:defRPr>
      </a:lvl8pPr>
      <a:lvl9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/>
        <a:defRPr lang="ru-RU" sz="24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Lucida Sans" pitchFamily="2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503998" y="2843637"/>
            <a:ext cx="6839995" cy="1542601"/>
          </a:xfrm>
        </p:spPr>
        <p:txBody>
          <a:bodyPr lIns="0" tIns="0" rIns="0" bIns="0" anchor="ctr" anchorCtr="0"/>
          <a:lstStyle/>
          <a:p>
            <a:pPr lvl="0" algn="l"/>
            <a:r>
              <a:rPr lang="ru-RU" sz="3200" cap="all" dirty="0" smtClean="0">
                <a:solidFill>
                  <a:srgbClr val="000066"/>
                </a:solidFill>
                <a:latin typeface="DaxlinePro-Bold" pitchFamily="50"/>
              </a:rPr>
              <a:t>Путь в науку: вузовский этап, его возможности и ограничения</a:t>
            </a:r>
            <a:endParaRPr lang="ru-RU" sz="3200" cap="all" dirty="0">
              <a:solidFill>
                <a:srgbClr val="000066"/>
              </a:solidFill>
              <a:latin typeface="DaxlinePro-Bold" pitchFamily="50"/>
            </a:endParaRPr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4294967295"/>
          </p:nvPr>
        </p:nvSpPr>
        <p:spPr>
          <a:xfrm>
            <a:off x="503998" y="1151997"/>
            <a:ext cx="6767995" cy="1439997"/>
          </a:xfrm>
        </p:spPr>
        <p:txBody>
          <a:bodyPr anchor="ctr"/>
          <a:lstStyle/>
          <a:p>
            <a:pPr lvl="0" hangingPunct="0"/>
            <a:r>
              <a:rPr lang="ru-RU" dirty="0" smtClean="0">
                <a:solidFill>
                  <a:srgbClr val="000066"/>
                </a:solidFill>
                <a:latin typeface="DaxlinePro-Bold" pitchFamily="50"/>
              </a:rPr>
              <a:t>Презентация студенческой лаборатории прикладных социально-экономических исследований</a:t>
            </a:r>
            <a:endParaRPr lang="ru-RU" dirty="0">
              <a:solidFill>
                <a:srgbClr val="000066"/>
              </a:solidFill>
              <a:latin typeface="DaxlinePro-Bold" pitchFamily="5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5516" y="4572000"/>
            <a:ext cx="6702478" cy="1559884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400" b="0" i="0" u="none" strike="noStrike" kern="1200" cap="none" spc="0" baseline="0" dirty="0">
                <a:solidFill>
                  <a:srgbClr val="000066"/>
                </a:solidFill>
                <a:uFillTx/>
                <a:latin typeface="DaxlinePro-Bold" pitchFamily="50"/>
                <a:ea typeface="Microsoft YaHei" pitchFamily="2"/>
                <a:cs typeface="Lucida Sans" pitchFamily="2"/>
              </a:rPr>
              <a:t>Капогузов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400" b="0" i="0" u="none" strike="noStrike" kern="1200" cap="none" spc="0" baseline="0" dirty="0">
                <a:solidFill>
                  <a:srgbClr val="000066"/>
                </a:solidFill>
                <a:uFillTx/>
                <a:latin typeface="DaxlinePro-Bold" pitchFamily="50"/>
                <a:ea typeface="Microsoft YaHei" pitchFamily="2"/>
                <a:cs typeface="Lucida Sans" pitchFamily="2"/>
              </a:rPr>
              <a:t>ЕВГЕНИЙ АЛЕКСЕЕВИЧ,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400" b="0" i="0" u="none" strike="noStrike" kern="1200" cap="none" spc="0" baseline="0" dirty="0">
                <a:solidFill>
                  <a:srgbClr val="000066"/>
                </a:solidFill>
                <a:uFillTx/>
                <a:latin typeface="DaxlinePro-Regular" pitchFamily="50"/>
                <a:ea typeface="Microsoft YaHei" pitchFamily="2"/>
                <a:cs typeface="Lucida Sans" pitchFamily="2"/>
              </a:rPr>
              <a:t>д.э.н., заведующий кафедрой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400" b="0" i="0" u="none" strike="noStrike" kern="1200" cap="none" spc="0" baseline="0" dirty="0">
                <a:solidFill>
                  <a:srgbClr val="000066"/>
                </a:solidFill>
                <a:uFillTx/>
                <a:latin typeface="DaxlinePro-Regular" pitchFamily="50"/>
                <a:ea typeface="Microsoft YaHei" pitchFamily="2"/>
                <a:cs typeface="Lucida Sans" pitchFamily="2"/>
              </a:rPr>
              <a:t>Экономической теории и </a:t>
            </a:r>
            <a:r>
              <a:rPr lang="ru-RU" sz="1400" b="0" i="0" u="none" strike="noStrike" kern="1200" cap="none" spc="0" baseline="0" dirty="0" smtClean="0">
                <a:solidFill>
                  <a:srgbClr val="000066"/>
                </a:solidFill>
                <a:uFillTx/>
                <a:latin typeface="DaxlinePro-Regular" pitchFamily="50"/>
                <a:ea typeface="Microsoft YaHei" pitchFamily="2"/>
                <a:cs typeface="Lucida Sans" pitchFamily="2"/>
              </a:rPr>
              <a:t>мировой экономики, </a:t>
            </a:r>
            <a:r>
              <a:rPr lang="ru-RU" sz="1400" b="0" i="0" u="none" strike="noStrike" kern="1200" cap="none" spc="0" baseline="0" smtClean="0">
                <a:solidFill>
                  <a:srgbClr val="000066"/>
                </a:solidFill>
                <a:uFillTx/>
                <a:latin typeface="DaxlinePro-Regular" pitchFamily="50"/>
                <a:ea typeface="Microsoft YaHei" pitchFamily="2"/>
                <a:cs typeface="Lucida Sans" pitchFamily="2"/>
              </a:rPr>
              <a:t>руководитель лаборатории</a:t>
            </a:r>
            <a:endParaRPr lang="ru-RU" sz="1400" b="0" i="0" u="none" strike="noStrike" kern="1200" cap="none" spc="0" baseline="0" dirty="0">
              <a:solidFill>
                <a:srgbClr val="000066"/>
              </a:solidFill>
              <a:uFillTx/>
              <a:latin typeface="DaxlinePro-Regular" pitchFamily="50"/>
              <a:ea typeface="Microsoft YaHei" pitchFamily="2"/>
              <a:cs typeface="Lucida Sans" pitchFamily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3998" y="503998"/>
            <a:ext cx="1238399" cy="6098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400" b="0" i="0" u="none" strike="noStrike" kern="0" cap="none" spc="0" baseline="0">
                <a:solidFill>
                  <a:srgbClr val="000066"/>
                </a:solidFill>
                <a:uFillTx/>
                <a:latin typeface="DaxlinePro-Bold" pitchFamily="50"/>
              </a:defRPr>
            </a:pPr>
            <a:endParaRPr lang="ru-RU" sz="2400" b="0" i="0" u="none" strike="noStrike" kern="1200" cap="none" spc="0" baseline="0" dirty="0">
              <a:solidFill>
                <a:srgbClr val="0066CC"/>
              </a:solidFill>
              <a:uFillTx/>
              <a:latin typeface="DaxlinePro-Bold" pitchFamily="50"/>
              <a:ea typeface="Microsoft YaHei" pitchFamily="2"/>
              <a:cs typeface="Lucida Sans" pitchFamily="2"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500034" y="500042"/>
            <a:ext cx="6742803" cy="1784881"/>
          </a:xfrm>
        </p:spPr>
        <p:txBody>
          <a:bodyPr anchorCtr="0"/>
          <a:lstStyle/>
          <a:p>
            <a:r>
              <a:rPr lang="en-US" sz="3600" dirty="0" smtClean="0">
                <a:solidFill>
                  <a:srgbClr val="000066"/>
                </a:solidFill>
                <a:latin typeface="DaxlinePro-Bold" pitchFamily="50"/>
              </a:rPr>
              <a:t/>
            </a:r>
            <a:br>
              <a:rPr lang="en-US" sz="3600" dirty="0" smtClean="0">
                <a:solidFill>
                  <a:srgbClr val="000066"/>
                </a:solidFill>
                <a:latin typeface="DaxlinePro-Bold" pitchFamily="50"/>
              </a:rPr>
            </a:br>
            <a:r>
              <a:rPr lang="en-US" sz="3600" dirty="0">
                <a:solidFill>
                  <a:srgbClr val="000066"/>
                </a:solidFill>
                <a:latin typeface="DaxlinePro-Bold" pitchFamily="50"/>
              </a:rPr>
              <a:t/>
            </a:r>
            <a:br>
              <a:rPr lang="en-US" sz="3600" dirty="0">
                <a:solidFill>
                  <a:srgbClr val="000066"/>
                </a:solidFill>
                <a:latin typeface="DaxlinePro-Bold" pitchFamily="50"/>
              </a:rPr>
            </a:br>
            <a:r>
              <a:rPr lang="en-US" sz="3600" dirty="0" smtClean="0">
                <a:solidFill>
                  <a:srgbClr val="000066"/>
                </a:solidFill>
                <a:latin typeface="DaxlinePro-Bold" pitchFamily="50"/>
              </a:rPr>
              <a:t/>
            </a:r>
            <a:br>
              <a:rPr lang="en-US" sz="3600" dirty="0" smtClean="0">
                <a:solidFill>
                  <a:srgbClr val="000066"/>
                </a:solidFill>
                <a:latin typeface="DaxlinePro-Bold" pitchFamily="50"/>
              </a:rPr>
            </a:br>
            <a:r>
              <a:rPr lang="en-US" sz="3600" dirty="0">
                <a:solidFill>
                  <a:srgbClr val="000066"/>
                </a:solidFill>
                <a:latin typeface="DaxlinePro-Bold" pitchFamily="50"/>
              </a:rPr>
              <a:t> </a:t>
            </a:r>
            <a:r>
              <a:rPr lang="en-US" sz="3600" dirty="0" smtClean="0">
                <a:solidFill>
                  <a:srgbClr val="000066"/>
                </a:solidFill>
                <a:latin typeface="DaxlinePro-Bold" pitchFamily="50"/>
              </a:rPr>
              <a:t>Feedback: egenk@mail.ru</a:t>
            </a:r>
            <a:endParaRPr lang="ru-RU" sz="3600" dirty="0">
              <a:solidFill>
                <a:srgbClr val="000066"/>
              </a:solidFill>
              <a:latin typeface="DaxlinePro-Bold" pitchFamily="5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639694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457200" y="274677"/>
            <a:ext cx="6742803" cy="922076"/>
          </a:xfrm>
        </p:spPr>
        <p:txBody>
          <a:bodyPr anchorCtr="0"/>
          <a:lstStyle/>
          <a:p>
            <a:pPr algn="l"/>
            <a:r>
              <a:rPr lang="ru-RU" dirty="0" smtClean="0">
                <a:solidFill>
                  <a:srgbClr val="000066"/>
                </a:solidFill>
                <a:latin typeface="DaxlinePro-Bold" pitchFamily="50"/>
              </a:rPr>
              <a:t> История лаборатории и краткий обзор процессов , результатов и успехов</a:t>
            </a:r>
            <a:endParaRPr lang="ru-RU" dirty="0">
              <a:solidFill>
                <a:srgbClr val="000066"/>
              </a:solidFill>
              <a:latin typeface="DaxlinePro-Bold" pitchFamily="50"/>
            </a:endParaRPr>
          </a:p>
        </p:txBody>
      </p:sp>
      <p:sp>
        <p:nvSpPr>
          <p:cNvPr id="3" name="Объект 2"/>
          <p:cNvSpPr txBox="1">
            <a:spLocks noGrp="1"/>
          </p:cNvSpPr>
          <p:nvPr>
            <p:ph type="body" idx="4294967295"/>
          </p:nvPr>
        </p:nvSpPr>
        <p:spPr>
          <a:xfrm>
            <a:off x="503998" y="1484784"/>
            <a:ext cx="6876313" cy="4968551"/>
          </a:xfrm>
        </p:spPr>
        <p:txBody>
          <a:bodyPr lIns="90004" tIns="44997" rIns="90004" bIns="44997"/>
          <a:lstStyle/>
          <a:p>
            <a:pPr marL="457200" lvl="0" indent="-457200">
              <a:buAutoNum type="arabicParenR"/>
            </a:pPr>
            <a:r>
              <a:rPr lang="ru-RU" dirty="0" smtClean="0"/>
              <a:t>Проведение </a:t>
            </a:r>
            <a:r>
              <a:rPr lang="ru-RU" dirty="0"/>
              <a:t>мастер –классов по формированию «гибких навыков» и в сфере научно-исследовательской работы </a:t>
            </a:r>
            <a:endParaRPr lang="ru-RU" dirty="0" smtClean="0"/>
          </a:p>
          <a:p>
            <a:pPr marL="457200" lvl="0" indent="-457200">
              <a:buAutoNum type="arabicParenR"/>
            </a:pPr>
            <a:r>
              <a:rPr lang="ru-RU" dirty="0"/>
              <a:t>Проведение встреч с экспертами –практиками </a:t>
            </a:r>
            <a:endParaRPr lang="ru-RU" dirty="0" smtClean="0"/>
          </a:p>
          <a:p>
            <a:pPr marL="457200" lvl="0" indent="-457200">
              <a:buAutoNum type="arabicParenR"/>
            </a:pPr>
            <a:r>
              <a:rPr lang="ru-RU" dirty="0" smtClean="0">
                <a:latin typeface="DaxlinePro-Regular" pitchFamily="50"/>
              </a:rPr>
              <a:t>Олимпиадные успехи (победы в трех Олимпиадах, в том числе ЭФ МГУ и участие в МФФ подробнее</a:t>
            </a:r>
            <a:r>
              <a:rPr lang="de-DE" dirty="0" smtClean="0">
                <a:latin typeface="DaxlinePro-Regular" pitchFamily="50"/>
              </a:rPr>
              <a:t>  </a:t>
            </a:r>
            <a:r>
              <a:rPr lang="ru-RU" dirty="0" smtClean="0">
                <a:latin typeface="DaxlinePro-Regular" pitchFamily="50"/>
              </a:rPr>
              <a:t>Газета «ОУ» и  репортаж на Омск-ТВ: </a:t>
            </a:r>
            <a:endParaRPr lang="de-DE" dirty="0" smtClean="0">
              <a:latin typeface="DaxlinePro-Regular" pitchFamily="50"/>
            </a:endParaRPr>
          </a:p>
          <a:p>
            <a:pPr marL="457200" lvl="0" indent="-457200">
              <a:buAutoNum type="arabicParenR"/>
            </a:pPr>
            <a:r>
              <a:rPr lang="ru-RU" dirty="0" smtClean="0">
                <a:latin typeface="DaxlinePro-Regular" pitchFamily="50"/>
              </a:rPr>
              <a:t>Победы и призовые места в престижных студенческих конференциях </a:t>
            </a:r>
          </a:p>
          <a:p>
            <a:pPr marL="457200" lvl="0" indent="-457200">
              <a:buAutoNum type="arabicParenR"/>
            </a:pPr>
            <a:r>
              <a:rPr lang="ru-RU" dirty="0" smtClean="0">
                <a:latin typeface="DaxlinePro-Regular" pitchFamily="50"/>
              </a:rPr>
              <a:t>Создание студенческой фирмы и реализация проектов</a:t>
            </a:r>
          </a:p>
        </p:txBody>
      </p:sp>
    </p:spTree>
    <p:extLst>
      <p:ext uri="{BB962C8B-B14F-4D97-AF65-F5344CB8AC3E}">
        <p14:creationId xmlns:p14="http://schemas.microsoft.com/office/powerpoint/2010/main" xmlns="" val="72009495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457200" y="274676"/>
            <a:ext cx="6742803" cy="1784881"/>
          </a:xfrm>
        </p:spPr>
        <p:txBody>
          <a:bodyPr anchorCtr="0"/>
          <a:lstStyle/>
          <a:p>
            <a:pPr algn="l"/>
            <a:r>
              <a:rPr lang="ru-RU" dirty="0" smtClean="0">
                <a:solidFill>
                  <a:srgbClr val="000066"/>
                </a:solidFill>
                <a:latin typeface="DaxlinePro-Bold" pitchFamily="50"/>
              </a:rPr>
              <a:t>Развилки пути в науку:</a:t>
            </a:r>
            <a:br>
              <a:rPr lang="ru-RU" dirty="0" smtClean="0">
                <a:solidFill>
                  <a:srgbClr val="000066"/>
                </a:solidFill>
                <a:latin typeface="DaxlinePro-Bold" pitchFamily="50"/>
              </a:rPr>
            </a:br>
            <a:r>
              <a:rPr lang="ru-RU" dirty="0" smtClean="0">
                <a:solidFill>
                  <a:srgbClr val="000066"/>
                </a:solidFill>
                <a:latin typeface="DaxlinePro-Bold" pitchFamily="50"/>
              </a:rPr>
              <a:t>Идти самим, </a:t>
            </a:r>
            <a:br>
              <a:rPr lang="ru-RU" dirty="0" smtClean="0">
                <a:solidFill>
                  <a:srgbClr val="000066"/>
                </a:solidFill>
                <a:latin typeface="DaxlinePro-Bold" pitchFamily="50"/>
              </a:rPr>
            </a:br>
            <a:r>
              <a:rPr lang="ru-RU" dirty="0" smtClean="0">
                <a:solidFill>
                  <a:srgbClr val="000066"/>
                </a:solidFill>
                <a:latin typeface="DaxlinePro-Bold" pitchFamily="50"/>
              </a:rPr>
              <a:t>в команде, </a:t>
            </a:r>
            <a:br>
              <a:rPr lang="ru-RU" dirty="0" smtClean="0">
                <a:solidFill>
                  <a:srgbClr val="000066"/>
                </a:solidFill>
                <a:latin typeface="DaxlinePro-Bold" pitchFamily="50"/>
              </a:rPr>
            </a:br>
            <a:r>
              <a:rPr lang="ru-RU" dirty="0" smtClean="0">
                <a:solidFill>
                  <a:srgbClr val="000066"/>
                </a:solidFill>
                <a:latin typeface="DaxlinePro-Bold" pitchFamily="50"/>
              </a:rPr>
              <a:t>с наставниками</a:t>
            </a:r>
            <a:endParaRPr lang="ru-RU" dirty="0">
              <a:solidFill>
                <a:srgbClr val="000066"/>
              </a:solidFill>
              <a:latin typeface="DaxlinePro-Bold" pitchFamily="50"/>
            </a:endParaRPr>
          </a:p>
        </p:txBody>
      </p:sp>
      <p:sp>
        <p:nvSpPr>
          <p:cNvPr id="3" name="Объект 2"/>
          <p:cNvSpPr txBox="1">
            <a:spLocks noGrp="1"/>
          </p:cNvSpPr>
          <p:nvPr>
            <p:ph type="body" idx="4294967295"/>
          </p:nvPr>
        </p:nvSpPr>
        <p:spPr>
          <a:xfrm>
            <a:off x="503998" y="2059557"/>
            <a:ext cx="6623995" cy="1324444"/>
          </a:xfrm>
        </p:spPr>
        <p:txBody>
          <a:bodyPr lIns="90004" tIns="44997" rIns="90004" bIns="44997"/>
          <a:lstStyle/>
          <a:p>
            <a:pPr lvl="0"/>
            <a:endParaRPr lang="ru-RU" dirty="0" smtClean="0">
              <a:latin typeface="DaxlinePro-Regular" pitchFamily="5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0" y="2060848"/>
            <a:ext cx="6120680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9542219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457200" y="274676"/>
            <a:ext cx="6742803" cy="1784881"/>
          </a:xfrm>
        </p:spPr>
        <p:txBody>
          <a:bodyPr anchorCtr="0"/>
          <a:lstStyle/>
          <a:p>
            <a:pPr algn="l"/>
            <a:r>
              <a:rPr lang="ru-RU" dirty="0" smtClean="0">
                <a:solidFill>
                  <a:srgbClr val="000066"/>
                </a:solidFill>
                <a:latin typeface="DaxlinePro-Bold" pitchFamily="50"/>
              </a:rPr>
              <a:t>Этапы и институциональный механизм: традиционная исследовательская работа и шансы на «плюшки»</a:t>
            </a:r>
            <a:endParaRPr lang="ru-RU" dirty="0">
              <a:solidFill>
                <a:srgbClr val="000066"/>
              </a:solidFill>
              <a:latin typeface="DaxlinePro-Bold" pitchFamily="50"/>
            </a:endParaRPr>
          </a:p>
        </p:txBody>
      </p:sp>
      <p:sp>
        <p:nvSpPr>
          <p:cNvPr id="3" name="Объект 2"/>
          <p:cNvSpPr txBox="1">
            <a:spLocks noGrp="1"/>
          </p:cNvSpPr>
          <p:nvPr>
            <p:ph type="body" idx="4294967295"/>
          </p:nvPr>
        </p:nvSpPr>
        <p:spPr>
          <a:xfrm>
            <a:off x="503998" y="2059557"/>
            <a:ext cx="6623995" cy="1324444"/>
          </a:xfrm>
        </p:spPr>
        <p:txBody>
          <a:bodyPr lIns="90004" tIns="44997" rIns="90004" bIns="44997"/>
          <a:lstStyle/>
          <a:p>
            <a:pPr marL="457200" lvl="0" indent="-457200">
              <a:buAutoNum type="arabicParenR"/>
            </a:pPr>
            <a:r>
              <a:rPr lang="ru-RU" dirty="0" smtClean="0">
                <a:latin typeface="DaxlinePro-Regular" pitchFamily="50"/>
              </a:rPr>
              <a:t>Студенческие научные конференции региональные</a:t>
            </a:r>
          </a:p>
          <a:p>
            <a:pPr marL="457200" lvl="0" indent="-457200">
              <a:buAutoNum type="arabicParenR"/>
            </a:pPr>
            <a:r>
              <a:rPr lang="ru-RU" dirty="0" smtClean="0">
                <a:latin typeface="DaxlinePro-Regular" pitchFamily="50"/>
              </a:rPr>
              <a:t>Студенческие научные конференции: всероссийские и международные</a:t>
            </a:r>
          </a:p>
          <a:p>
            <a:pPr marL="457200" lvl="0" indent="-457200">
              <a:buAutoNum type="arabicParenR"/>
            </a:pPr>
            <a:r>
              <a:rPr lang="ru-RU" dirty="0" smtClean="0">
                <a:latin typeface="DaxlinePro-Regular" pitchFamily="50"/>
              </a:rPr>
              <a:t>Общие конференции: молодежные секции </a:t>
            </a:r>
          </a:p>
          <a:p>
            <a:pPr marL="457200" lvl="0" indent="-457200">
              <a:buAutoNum type="arabicParenR"/>
            </a:pPr>
            <a:r>
              <a:rPr lang="ru-RU" dirty="0" smtClean="0">
                <a:latin typeface="DaxlinePro-Regular" pitchFamily="50"/>
              </a:rPr>
              <a:t>Конкурсы (статей, работ, проектов)</a:t>
            </a:r>
          </a:p>
        </p:txBody>
      </p:sp>
    </p:spTree>
    <p:extLst>
      <p:ext uri="{BB962C8B-B14F-4D97-AF65-F5344CB8AC3E}">
        <p14:creationId xmlns:p14="http://schemas.microsoft.com/office/powerpoint/2010/main" xmlns="" val="359504871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457200" y="274676"/>
            <a:ext cx="6742803" cy="1784881"/>
          </a:xfrm>
        </p:spPr>
        <p:txBody>
          <a:bodyPr anchorCtr="0"/>
          <a:lstStyle/>
          <a:p>
            <a:pPr algn="l"/>
            <a:r>
              <a:rPr lang="ru-RU" dirty="0" smtClean="0">
                <a:solidFill>
                  <a:srgbClr val="000066"/>
                </a:solidFill>
                <a:latin typeface="DaxlinePro-Bold" pitchFamily="50"/>
              </a:rPr>
              <a:t>Этапы и институциональный механизм: работа в команде</a:t>
            </a:r>
            <a:endParaRPr lang="ru-RU" dirty="0">
              <a:solidFill>
                <a:srgbClr val="000066"/>
              </a:solidFill>
              <a:latin typeface="DaxlinePro-Bold" pitchFamily="50"/>
            </a:endParaRPr>
          </a:p>
        </p:txBody>
      </p:sp>
      <p:sp>
        <p:nvSpPr>
          <p:cNvPr id="3" name="Объект 2"/>
          <p:cNvSpPr txBox="1">
            <a:spLocks noGrp="1"/>
          </p:cNvSpPr>
          <p:nvPr>
            <p:ph type="body" idx="4294967295"/>
          </p:nvPr>
        </p:nvSpPr>
        <p:spPr>
          <a:xfrm>
            <a:off x="503998" y="2059557"/>
            <a:ext cx="6623995" cy="1324444"/>
          </a:xfrm>
        </p:spPr>
        <p:txBody>
          <a:bodyPr lIns="90004" tIns="44997" rIns="90004" bIns="44997"/>
          <a:lstStyle/>
          <a:p>
            <a:pPr marL="457200" lvl="0" indent="-457200">
              <a:buAutoNum type="arabicParenR"/>
            </a:pPr>
            <a:endParaRPr lang="ru-RU" dirty="0" smtClean="0">
              <a:latin typeface="DaxlinePro-Regular" pitchFamily="50"/>
            </a:endParaRPr>
          </a:p>
          <a:p>
            <a:pPr marL="457200" lvl="0" indent="-457200">
              <a:buAutoNum type="arabicParenR"/>
            </a:pPr>
            <a:r>
              <a:rPr lang="ru-RU" dirty="0" smtClean="0">
                <a:latin typeface="DaxlinePro-Regular" pitchFamily="50"/>
              </a:rPr>
              <a:t>Студенческие Олимпиады</a:t>
            </a:r>
          </a:p>
          <a:p>
            <a:pPr marL="457200" lvl="0" indent="-457200">
              <a:buAutoNum type="arabicParenR"/>
            </a:pPr>
            <a:r>
              <a:rPr lang="ru-RU" dirty="0" smtClean="0">
                <a:latin typeface="DaxlinePro-Regular" pitchFamily="50"/>
              </a:rPr>
              <a:t>Междисциплинарные конкурсы </a:t>
            </a:r>
          </a:p>
          <a:p>
            <a:pPr marL="457200" lvl="0" indent="-457200">
              <a:buAutoNum type="arabicParenR"/>
            </a:pPr>
            <a:r>
              <a:rPr lang="ru-RU" dirty="0" smtClean="0">
                <a:latin typeface="DaxlinePro-Regular" pitchFamily="50"/>
              </a:rPr>
              <a:t>Стажировки (взаимодействие с индустриальными партнерами)</a:t>
            </a:r>
            <a:endParaRPr lang="en-US" dirty="0" smtClean="0">
              <a:latin typeface="DaxlinePro-Regular" pitchFamily="50"/>
            </a:endParaRPr>
          </a:p>
          <a:p>
            <a:pPr marL="457200" lvl="0" indent="-457200">
              <a:buAutoNum type="arabicParenR"/>
            </a:pPr>
            <a:r>
              <a:rPr lang="ru-RU" dirty="0" smtClean="0">
                <a:latin typeface="DaxlinePro-Regular" pitchFamily="50"/>
              </a:rPr>
              <a:t>Студенческая фирма</a:t>
            </a:r>
          </a:p>
          <a:p>
            <a:pPr marL="457200" lvl="0" indent="-457200">
              <a:buAutoNum type="arabicParenR"/>
            </a:pPr>
            <a:endParaRPr lang="ru-RU" dirty="0" smtClean="0">
              <a:latin typeface="DaxlinePro-Regular" pitchFamily="5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135885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457200" y="274676"/>
            <a:ext cx="6742803" cy="1784881"/>
          </a:xfrm>
        </p:spPr>
        <p:txBody>
          <a:bodyPr anchorCtr="0"/>
          <a:lstStyle/>
          <a:p>
            <a:pPr algn="l"/>
            <a:r>
              <a:rPr lang="ru-RU" dirty="0" smtClean="0">
                <a:solidFill>
                  <a:srgbClr val="000066"/>
                </a:solidFill>
                <a:latin typeface="DaxlinePro-Bold" pitchFamily="50"/>
              </a:rPr>
              <a:t>И еще раз о лаборатории: сочетание персонализированного и групповой работы</a:t>
            </a:r>
            <a:endParaRPr lang="ru-RU" dirty="0">
              <a:solidFill>
                <a:srgbClr val="000066"/>
              </a:solidFill>
              <a:latin typeface="DaxlinePro-Bold" pitchFamily="50"/>
            </a:endParaRPr>
          </a:p>
        </p:txBody>
      </p:sp>
      <p:sp>
        <p:nvSpPr>
          <p:cNvPr id="3" name="Объект 2"/>
          <p:cNvSpPr txBox="1">
            <a:spLocks noGrp="1"/>
          </p:cNvSpPr>
          <p:nvPr>
            <p:ph type="body" idx="4294967295"/>
          </p:nvPr>
        </p:nvSpPr>
        <p:spPr>
          <a:xfrm>
            <a:off x="503998" y="2059557"/>
            <a:ext cx="6623995" cy="1324444"/>
          </a:xfrm>
        </p:spPr>
        <p:txBody>
          <a:bodyPr lIns="90004" tIns="44997" rIns="90004" bIns="44997"/>
          <a:lstStyle/>
          <a:p>
            <a:pPr marL="457200" lvl="0" indent="-457200">
              <a:buAutoNum type="arabicParenR"/>
            </a:pPr>
            <a:endParaRPr lang="ru-RU" dirty="0" smtClean="0">
              <a:latin typeface="DaxlinePro-Regular" pitchFamily="50"/>
            </a:endParaRPr>
          </a:p>
          <a:p>
            <a:pPr marL="457200" lvl="0" indent="-457200">
              <a:buAutoNum type="arabicParenR"/>
            </a:pPr>
            <a:r>
              <a:rPr lang="ru-RU" dirty="0" smtClean="0">
                <a:latin typeface="DaxlinePro-Regular" pitchFamily="50"/>
              </a:rPr>
              <a:t>Формирование </a:t>
            </a:r>
            <a:r>
              <a:rPr lang="de-DE" dirty="0" smtClean="0">
                <a:latin typeface="DaxlinePro-Regular" pitchFamily="50"/>
              </a:rPr>
              <a:t>soft </a:t>
            </a:r>
            <a:r>
              <a:rPr lang="de-DE" dirty="0" err="1" smtClean="0">
                <a:latin typeface="DaxlinePro-Regular" pitchFamily="50"/>
              </a:rPr>
              <a:t>skills</a:t>
            </a:r>
            <a:endParaRPr lang="ru-RU" dirty="0" smtClean="0">
              <a:latin typeface="DaxlinePro-Regular" pitchFamily="50"/>
            </a:endParaRPr>
          </a:p>
          <a:p>
            <a:pPr marL="457200" lvl="0" indent="-457200">
              <a:buAutoNum type="arabicParenR"/>
            </a:pPr>
            <a:r>
              <a:rPr lang="ru-RU" dirty="0" err="1" smtClean="0">
                <a:latin typeface="DaxlinePro-Regular" pitchFamily="50"/>
              </a:rPr>
              <a:t>Экстерналии</a:t>
            </a:r>
            <a:r>
              <a:rPr lang="ru-RU" dirty="0" smtClean="0">
                <a:latin typeface="DaxlinePro-Regular" pitchFamily="50"/>
              </a:rPr>
              <a:t> и диффузия знаний</a:t>
            </a:r>
          </a:p>
          <a:p>
            <a:pPr marL="457200" lvl="0" indent="-457200">
              <a:buAutoNum type="arabicParenR"/>
            </a:pPr>
            <a:r>
              <a:rPr lang="de-DE" dirty="0" smtClean="0">
                <a:latin typeface="DaxlinePro-Regular" pitchFamily="50"/>
              </a:rPr>
              <a:t>Learning b</a:t>
            </a:r>
            <a:r>
              <a:rPr lang="en-US" dirty="0" smtClean="0">
                <a:latin typeface="DaxlinePro-Regular" pitchFamily="50"/>
              </a:rPr>
              <a:t>y doing</a:t>
            </a:r>
          </a:p>
          <a:p>
            <a:pPr marL="457200" lvl="0" indent="-457200">
              <a:buAutoNum type="arabicParenR"/>
            </a:pPr>
            <a:r>
              <a:rPr lang="ru-RU" dirty="0" err="1" smtClean="0">
                <a:latin typeface="DaxlinePro-Regular" pitchFamily="50"/>
              </a:rPr>
              <a:t>Междисцплинарность</a:t>
            </a:r>
            <a:r>
              <a:rPr lang="ru-RU" dirty="0" smtClean="0">
                <a:latin typeface="DaxlinePro-Regular" pitchFamily="50"/>
              </a:rPr>
              <a:t> и </a:t>
            </a:r>
            <a:r>
              <a:rPr lang="ru-RU" dirty="0" err="1" smtClean="0">
                <a:latin typeface="DaxlinePro-Regular" pitchFamily="50"/>
              </a:rPr>
              <a:t>межпредметность</a:t>
            </a:r>
            <a:endParaRPr lang="ru-RU" dirty="0" smtClean="0">
              <a:latin typeface="DaxlinePro-Regular" pitchFamily="50"/>
            </a:endParaRPr>
          </a:p>
          <a:p>
            <a:pPr marL="457200" lvl="0" indent="-457200">
              <a:buAutoNum type="arabicParenR"/>
            </a:pPr>
            <a:r>
              <a:rPr lang="ru-RU" dirty="0" smtClean="0">
                <a:latin typeface="DaxlinePro-Regular" pitchFamily="50"/>
              </a:rPr>
              <a:t>От спроса к проектным командам</a:t>
            </a:r>
          </a:p>
          <a:p>
            <a:pPr marL="457200" lvl="0" indent="-457200">
              <a:buAutoNum type="arabicParenR"/>
            </a:pPr>
            <a:endParaRPr lang="ru-RU" dirty="0" smtClean="0">
              <a:latin typeface="DaxlinePro-Regular" pitchFamily="5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826926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Автор и дата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1" name="Заголовок презентации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2" name="Подзаголовок презентации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203" name="Изображение" descr="Изображение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xmlns="" val="296541096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457200" y="274676"/>
            <a:ext cx="6742803" cy="1784881"/>
          </a:xfrm>
        </p:spPr>
        <p:txBody>
          <a:bodyPr anchorCtr="0"/>
          <a:lstStyle/>
          <a:p>
            <a:pPr algn="l"/>
            <a:r>
              <a:rPr lang="ru-RU" dirty="0" smtClean="0">
                <a:solidFill>
                  <a:srgbClr val="000066"/>
                </a:solidFill>
                <a:latin typeface="DaxlinePro-Bold" pitchFamily="50"/>
              </a:rPr>
              <a:t>Клуб дебатов: первая тема, капитал социальный и человеческий</a:t>
            </a:r>
            <a:endParaRPr lang="ru-RU" dirty="0">
              <a:solidFill>
                <a:srgbClr val="000066"/>
              </a:solidFill>
              <a:latin typeface="DaxlinePro-Bold" pitchFamily="50"/>
            </a:endParaRPr>
          </a:p>
        </p:txBody>
      </p:sp>
      <p:sp>
        <p:nvSpPr>
          <p:cNvPr id="3" name="Объект 2"/>
          <p:cNvSpPr txBox="1">
            <a:spLocks noGrp="1"/>
          </p:cNvSpPr>
          <p:nvPr>
            <p:ph type="body" idx="4294967295"/>
          </p:nvPr>
        </p:nvSpPr>
        <p:spPr>
          <a:xfrm>
            <a:off x="503998" y="2059557"/>
            <a:ext cx="6623995" cy="1324444"/>
          </a:xfrm>
        </p:spPr>
        <p:txBody>
          <a:bodyPr lIns="90004" tIns="44997" rIns="90004" bIns="44997"/>
          <a:lstStyle/>
          <a:p>
            <a:pPr marL="457200" lvl="0" indent="-457200">
              <a:buAutoNum type="arabicParenR"/>
            </a:pPr>
            <a:endParaRPr lang="ru-RU" dirty="0" smtClean="0">
              <a:latin typeface="DaxlinePro-Regular" pitchFamily="50"/>
            </a:endParaRPr>
          </a:p>
          <a:p>
            <a:pPr marL="457200" lvl="0" indent="-457200">
              <a:buAutoNum type="arabicParenR"/>
            </a:pPr>
            <a:endParaRPr lang="ru-RU" dirty="0" smtClean="0">
              <a:latin typeface="DaxlinePro-Regular" pitchFamily="50"/>
            </a:endParaRPr>
          </a:p>
          <a:p>
            <a:pPr marL="457200" lvl="0" indent="-457200">
              <a:buAutoNum type="arabicParenR"/>
            </a:pPr>
            <a:endParaRPr lang="ru-RU" dirty="0">
              <a:latin typeface="DaxlinePro-Regular" pitchFamily="50"/>
            </a:endParaRPr>
          </a:p>
          <a:p>
            <a:pPr marL="457200" lvl="0" indent="-457200">
              <a:buAutoNum type="arabicParenR"/>
            </a:pPr>
            <a:endParaRPr lang="ru-RU" dirty="0" smtClean="0">
              <a:latin typeface="DaxlinePro-Regular" pitchFamily="50"/>
            </a:endParaRPr>
          </a:p>
          <a:p>
            <a:pPr marL="457200" lvl="0" indent="-457200">
              <a:buAutoNum type="arabicParenR"/>
            </a:pPr>
            <a:r>
              <a:rPr lang="ru-RU" sz="1600" dirty="0" smtClean="0">
                <a:latin typeface="DaxlinePro-Regular" pitchFamily="50"/>
              </a:rPr>
              <a:t>Классики (Беккер и </a:t>
            </a:r>
            <a:r>
              <a:rPr lang="ru-RU" sz="1600" dirty="0" err="1" smtClean="0">
                <a:latin typeface="DaxlinePro-Regular" pitchFamily="50"/>
              </a:rPr>
              <a:t>Коулмэн</a:t>
            </a:r>
            <a:r>
              <a:rPr lang="ru-RU" sz="1600" dirty="0" smtClean="0">
                <a:latin typeface="DaxlinePro-Regular" pitchFamily="50"/>
              </a:rPr>
              <a:t>) о природе человеческого и социального капитала</a:t>
            </a:r>
          </a:p>
          <a:p>
            <a:pPr marL="457200" lvl="0" indent="-457200">
              <a:buAutoNum type="arabicParenR"/>
            </a:pPr>
            <a:r>
              <a:rPr lang="ru-RU" sz="1600" dirty="0" smtClean="0">
                <a:latin typeface="DaxlinePro-Regular" pitchFamily="50"/>
              </a:rPr>
              <a:t>Отдача от ЧК и СК – кейсы и статистика</a:t>
            </a:r>
          </a:p>
          <a:p>
            <a:pPr marL="457200" lvl="0" indent="-457200">
              <a:buAutoNum type="arabicParenR"/>
            </a:pPr>
            <a:r>
              <a:rPr lang="ru-RU" sz="1600" dirty="0" smtClean="0">
                <a:latin typeface="DaxlinePro-Regular" pitchFamily="50"/>
              </a:rPr>
              <a:t>Спикер обсуждается)</a:t>
            </a:r>
          </a:p>
          <a:p>
            <a:pPr marL="457200" lvl="0" indent="-457200">
              <a:buAutoNum type="arabicParenR"/>
            </a:pPr>
            <a:endParaRPr lang="ru-RU" dirty="0" smtClean="0">
              <a:latin typeface="DaxlinePro-Regular" pitchFamily="50"/>
            </a:endParaRPr>
          </a:p>
          <a:p>
            <a:pPr marL="457200" lvl="0" indent="-457200">
              <a:buAutoNum type="arabicParenR"/>
            </a:pPr>
            <a:endParaRPr lang="ru-RU" dirty="0" smtClean="0">
              <a:latin typeface="DaxlinePro-Regular" pitchFamily="50"/>
            </a:endParaRPr>
          </a:p>
          <a:p>
            <a:pPr marL="457200" lvl="0" indent="-457200">
              <a:buAutoNum type="arabicParenR"/>
            </a:pPr>
            <a:endParaRPr lang="ru-RU" dirty="0" smtClean="0">
              <a:latin typeface="DaxlinePro-Regular" pitchFamily="5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60877" y="1057259"/>
            <a:ext cx="3817302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3008756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457200" y="274677"/>
            <a:ext cx="6742803" cy="1154060"/>
          </a:xfrm>
        </p:spPr>
        <p:txBody>
          <a:bodyPr anchorCtr="0"/>
          <a:lstStyle/>
          <a:p>
            <a:pPr algn="l"/>
            <a:r>
              <a:rPr lang="ru-RU" dirty="0" smtClean="0">
                <a:solidFill>
                  <a:srgbClr val="000066"/>
                </a:solidFill>
                <a:latin typeface="DaxlinePro-Bold" pitchFamily="50"/>
              </a:rPr>
              <a:t/>
            </a:r>
            <a:br>
              <a:rPr lang="ru-RU" dirty="0" smtClean="0">
                <a:solidFill>
                  <a:srgbClr val="000066"/>
                </a:solidFill>
                <a:latin typeface="DaxlinePro-Bold" pitchFamily="50"/>
              </a:rPr>
            </a:br>
            <a:r>
              <a:rPr lang="ru-RU" dirty="0" smtClean="0">
                <a:solidFill>
                  <a:srgbClr val="000066"/>
                </a:solidFill>
                <a:latin typeface="DaxlinePro-Bold" pitchFamily="50"/>
              </a:rPr>
              <a:t>Запись в лабораторию открыта!!!!</a:t>
            </a:r>
            <a:endParaRPr lang="ru-RU" dirty="0">
              <a:solidFill>
                <a:srgbClr val="000066"/>
              </a:solidFill>
              <a:latin typeface="DaxlinePro-Bold" pitchFamily="50"/>
            </a:endParaRPr>
          </a:p>
        </p:txBody>
      </p:sp>
      <p:sp>
        <p:nvSpPr>
          <p:cNvPr id="3" name="Объект 2"/>
          <p:cNvSpPr txBox="1">
            <a:spLocks noGrp="1"/>
          </p:cNvSpPr>
          <p:nvPr>
            <p:ph type="body" idx="4294967295"/>
          </p:nvPr>
        </p:nvSpPr>
        <p:spPr>
          <a:xfrm>
            <a:off x="503998" y="2059557"/>
            <a:ext cx="6623995" cy="1324444"/>
          </a:xfrm>
        </p:spPr>
        <p:txBody>
          <a:bodyPr lIns="90004" tIns="44997" rIns="90004" bIns="44997"/>
          <a:lstStyle/>
          <a:p>
            <a:pPr marL="457200" lvl="0" indent="-457200">
              <a:buAutoNum type="arabicParenR"/>
            </a:pPr>
            <a:endParaRPr lang="ru-RU" dirty="0" smtClean="0">
              <a:latin typeface="DaxlinePro-Regular" pitchFamily="50"/>
            </a:endParaRPr>
          </a:p>
          <a:p>
            <a:pPr lvl="0"/>
            <a:endParaRPr lang="ru-RU" dirty="0" smtClean="0">
              <a:latin typeface="DaxlinePro-Regular" pitchFamily="50"/>
            </a:endParaRPr>
          </a:p>
          <a:p>
            <a:pPr marL="457200" lvl="0" indent="-457200">
              <a:buAutoNum type="arabicParenR"/>
            </a:pPr>
            <a:endParaRPr lang="ru-RU" dirty="0" smtClean="0">
              <a:latin typeface="DaxlinePro-Regular" pitchFamily="50"/>
            </a:endParaRPr>
          </a:p>
          <a:p>
            <a:pPr marL="457200" lvl="0" indent="-457200">
              <a:buAutoNum type="arabicParenR"/>
            </a:pPr>
            <a:endParaRPr lang="ru-RU" dirty="0" smtClean="0">
              <a:latin typeface="DaxlinePro-Regular" pitchFamily="50"/>
            </a:endParaRPr>
          </a:p>
        </p:txBody>
      </p:sp>
      <p:pic>
        <p:nvPicPr>
          <p:cNvPr id="5" name="Picture 2" descr="https://avatars.mds.yandex.net/get-zen_doc/1645803/pub_5de191592beb4900ae3e4007_5de1915d3d873600aeeec860/scale_120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282" y="1714488"/>
            <a:ext cx="7254173" cy="3821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4174825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бычный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бычный 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1038</TotalTime>
  <Words>243</Words>
  <Application>Microsoft Office PowerPoint</Application>
  <PresentationFormat>Экран (4:3)</PresentationFormat>
  <Paragraphs>53</Paragraphs>
  <Slides>10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Обычный</vt:lpstr>
      <vt:lpstr>Обычный 1</vt:lpstr>
      <vt:lpstr>Путь в науку: вузовский этап, его возможности и ограничения</vt:lpstr>
      <vt:lpstr> История лаборатории и краткий обзор процессов , результатов и успехов</vt:lpstr>
      <vt:lpstr>Развилки пути в науку: Идти самим,  в команде,  с наставниками</vt:lpstr>
      <vt:lpstr>Этапы и институциональный механизм: традиционная исследовательская работа и шансы на «плюшки»</vt:lpstr>
      <vt:lpstr>Этапы и институциональный механизм: работа в команде</vt:lpstr>
      <vt:lpstr>И еще раз о лаборатории: сочетание персонализированного и групповой работы</vt:lpstr>
      <vt:lpstr>Слайд 7</vt:lpstr>
      <vt:lpstr>Клуб дебатов: первая тема, капитал социальный и человеческий</vt:lpstr>
      <vt:lpstr> Запись в лабораторию открыта!!!!</vt:lpstr>
      <vt:lpstr>    Feedback: egenk@mail.ru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ВЫБОР И ОТВЕТСТВЕННОСТЬ  ЧЕЛОВЕКА</dc:title>
  <dc:creator>Гульнара Чeрнобаева</dc:creator>
  <cp:lastModifiedBy>Guseva</cp:lastModifiedBy>
  <cp:revision>27</cp:revision>
  <dcterms:created xsi:type="dcterms:W3CDTF">2020-08-21T06:37:27Z</dcterms:created>
  <dcterms:modified xsi:type="dcterms:W3CDTF">2022-03-24T06:23:29Z</dcterms:modified>
</cp:coreProperties>
</file>